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3" r:id="rId2"/>
    <p:sldMasterId id="2147483737" r:id="rId3"/>
  </p:sldMasterIdLst>
  <p:notesMasterIdLst>
    <p:notesMasterId r:id="rId12"/>
  </p:notesMasterIdLst>
  <p:handoutMasterIdLst>
    <p:handoutMasterId r:id="rId13"/>
  </p:handoutMasterIdLst>
  <p:sldIdLst>
    <p:sldId id="266" r:id="rId4"/>
    <p:sldId id="267" r:id="rId5"/>
    <p:sldId id="270" r:id="rId6"/>
    <p:sldId id="268" r:id="rId7"/>
    <p:sldId id="269" r:id="rId8"/>
    <p:sldId id="271" r:id="rId9"/>
    <p:sldId id="272" r:id="rId10"/>
    <p:sldId id="274" r:id="rId11"/>
  </p:sldIdLst>
  <p:sldSz cx="9144000" cy="6858000" type="screen4x3"/>
  <p:notesSz cx="9980613" cy="68468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324395" cy="342778"/>
          </a:xfrm>
          <a:prstGeom prst="rect">
            <a:avLst/>
          </a:prstGeom>
        </p:spPr>
        <p:txBody>
          <a:bodyPr vert="horz" lIns="90990" tIns="45496" rIns="90990" bIns="45496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輝業スタートアップスクール　ビジネスプラン発表会（見本）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53918" y="3"/>
            <a:ext cx="4324395" cy="342778"/>
          </a:xfrm>
          <a:prstGeom prst="rect">
            <a:avLst/>
          </a:prstGeom>
        </p:spPr>
        <p:txBody>
          <a:bodyPr vert="horz" lIns="90990" tIns="45496" rIns="90990" bIns="45496" rtlCol="0"/>
          <a:lstStyle>
            <a:lvl1pPr algn="r">
              <a:defRPr sz="1200"/>
            </a:lvl1pPr>
          </a:lstStyle>
          <a:p>
            <a:fld id="{8A46D913-C09E-4790-89B8-B96E623225B3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504110"/>
            <a:ext cx="4324395" cy="342778"/>
          </a:xfrm>
          <a:prstGeom prst="rect">
            <a:avLst/>
          </a:prstGeom>
        </p:spPr>
        <p:txBody>
          <a:bodyPr vert="horz" lIns="90990" tIns="45496" rIns="90990" bIns="4549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53918" y="6504110"/>
            <a:ext cx="4324395" cy="342778"/>
          </a:xfrm>
          <a:prstGeom prst="rect">
            <a:avLst/>
          </a:prstGeom>
        </p:spPr>
        <p:txBody>
          <a:bodyPr vert="horz" lIns="90990" tIns="45496" rIns="90990" bIns="45496" rtlCol="0" anchor="b"/>
          <a:lstStyle>
            <a:lvl1pPr algn="r">
              <a:defRPr sz="1200"/>
            </a:lvl1pPr>
          </a:lstStyle>
          <a:p>
            <a:fld id="{EFB82919-352C-4C0C-B838-FD6ACE99A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68488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25795" cy="343721"/>
          </a:xfrm>
          <a:prstGeom prst="rect">
            <a:avLst/>
          </a:prstGeom>
        </p:spPr>
        <p:txBody>
          <a:bodyPr vert="horz" lIns="92664" tIns="46332" rIns="92664" bIns="46332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輝業スタートアップスクール　ビジネスプラン発表会（見本）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52469" y="1"/>
            <a:ext cx="4325794" cy="343721"/>
          </a:xfrm>
          <a:prstGeom prst="rect">
            <a:avLst/>
          </a:prstGeom>
        </p:spPr>
        <p:txBody>
          <a:bodyPr vert="horz" lIns="92664" tIns="46332" rIns="92664" bIns="46332" rtlCol="0"/>
          <a:lstStyle>
            <a:lvl1pPr algn="r">
              <a:defRPr sz="1200"/>
            </a:lvl1pPr>
          </a:lstStyle>
          <a:p>
            <a:fld id="{2ED56E0E-5CB6-4355-A6D1-AD110C167068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9638" y="855663"/>
            <a:ext cx="3081337" cy="2311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64" tIns="46332" rIns="92664" bIns="463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7357" y="3295099"/>
            <a:ext cx="7985903" cy="2695789"/>
          </a:xfrm>
          <a:prstGeom prst="rect">
            <a:avLst/>
          </a:prstGeom>
        </p:spPr>
        <p:txBody>
          <a:bodyPr vert="horz" lIns="92664" tIns="46332" rIns="92664" bIns="4633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503169"/>
            <a:ext cx="4325795" cy="343721"/>
          </a:xfrm>
          <a:prstGeom prst="rect">
            <a:avLst/>
          </a:prstGeom>
        </p:spPr>
        <p:txBody>
          <a:bodyPr vert="horz" lIns="92664" tIns="46332" rIns="92664" bIns="463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52469" y="6503169"/>
            <a:ext cx="4325794" cy="343721"/>
          </a:xfrm>
          <a:prstGeom prst="rect">
            <a:avLst/>
          </a:prstGeom>
        </p:spPr>
        <p:txBody>
          <a:bodyPr vert="horz" lIns="92664" tIns="46332" rIns="92664" bIns="46332" rtlCol="0" anchor="b"/>
          <a:lstStyle>
            <a:lvl1pPr algn="r">
              <a:defRPr sz="1200"/>
            </a:lvl1pPr>
          </a:lstStyle>
          <a:p>
            <a:fld id="{FE8AA004-5DB1-4B2E-9FDF-AB435CB3FA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45440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kumimoji="1" lang="ja-JP" altLang="en-US" smtClean="0"/>
              <a:t>輝業スタートアップスクール　ビジネスプラン発表会（見本）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363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7A90-785D-48F0-9D05-4DAE48C05036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64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ACFCE-C365-46F4-B449-7402E5F616CE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39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0317-08ED-4579-92A6-27E422937828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703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B987-2AA1-45DA-817A-7FFA15A2F01B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79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6E3D0-0DCC-4B6C-A4F3-E8000656FE00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223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F2779-568E-4524-83C4-D8B700FC353B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510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BA0C-B40C-439A-B91F-0B3A3A8BB80D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347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96D8-7A93-4EB7-9D72-943F279DE790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421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D99F-492D-48A6-8C5A-AC309435996B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85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5DB60-9544-4554-A183-7310424AFD50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3360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007E-A535-46DF-A511-771AEBBD7B31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30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C09B6-4797-4BBF-A06C-39F174B8111E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41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52B79-2BFF-479C-8C83-0CB32786E89A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3750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400-F6B9-46E4-B0BC-262DB550AC36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5658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F11EF-3267-4EC9-A9A9-AD02592000E5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1993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4C364-37E8-4115-8062-96162827C696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6084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6F72-5801-4E7C-ACB8-1F5B9723EE88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546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1068-AE46-488F-BFE5-1F2A028276F6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686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A150-2E5A-4797-A318-B168ECED2B6D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406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C2B8-FA96-448E-9F09-903797AA3B5C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4021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E525-7A5B-4AED-B21E-B5E84EE30A1D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665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0953-97AD-4766-8A91-FB0F29EC4225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8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5CC8-2605-4196-9F73-F407E06D86F2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35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AF0-0856-4496-8370-7AD856B58CA9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461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613-3F6A-4A5C-BDCB-3C92F976E04F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1545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29FF-4668-44A4-BCF6-F863A0E0478D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6548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5CF0-BB12-4E9D-909E-AC561E90497E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21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6677-FF50-492D-93DA-23F38F733807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72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0D7-EF7B-4560-87B7-9B5631C3CA11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93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60B4-774B-4033-87B8-83FD6944EBCC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8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CC12-1008-4A74-B03F-F1A878307DC9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05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524B-54D7-42F5-B59A-37FCE2FBE595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38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E921-46AF-4652-BFF5-DDFD81B96BD0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31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5710B39-78B7-4FC1-899A-8CA72570DD30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93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4B8E33-EB04-4E3E-9F2C-9398ED3C73E6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10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C70DD1B-13EC-406F-84DA-5A6A4137DCB1}" type="datetime1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61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-125779" y="625853"/>
            <a:ext cx="8964488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4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64569" y="4850193"/>
            <a:ext cx="635522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屋号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氏名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4569" y="692696"/>
            <a:ext cx="793589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プラン名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lang="en-US" altLang="ja-JP" sz="2400" dirty="0" smtClean="0"/>
          </a:p>
          <a:p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ビジネスプラン概略（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字以内）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8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5" y="332656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17" y="5934056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12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07504" y="1643221"/>
            <a:ext cx="8964488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4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5922" y="919050"/>
            <a:ext cx="79208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創業に関する経験・創業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の目的・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動機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お客様のニーズ・市場傾向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6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5" y="332656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9" y="6021288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76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35622" y="476672"/>
            <a:ext cx="8355428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ビジネスプラン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詳細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●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対象顧客・ターゲット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●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商品・サービス内容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6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5" y="332656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9" y="6021288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936700"/>
              </p:ext>
            </p:extLst>
          </p:nvPr>
        </p:nvGraphicFramePr>
        <p:xfrm>
          <a:off x="776503" y="3212976"/>
          <a:ext cx="7624102" cy="28737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73133"/>
                <a:gridCol w="1850969"/>
              </a:tblGrid>
              <a:tr h="3660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商品・サービス概要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価格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501536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501536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501536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501536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501536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45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42347" y="780202"/>
            <a:ext cx="794607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ビジネスプランの優位性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競合に対する差別化・強み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お客様のベネフィット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キャッチフレーズ（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USP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23356" y="1150271"/>
            <a:ext cx="8964488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4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126" y="764704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9" y="6154974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AutoShape 2"/>
          <p:cNvCxnSpPr>
            <a:cxnSpLocks noChangeShapeType="1"/>
          </p:cNvCxnSpPr>
          <p:nvPr/>
        </p:nvCxnSpPr>
        <p:spPr bwMode="auto">
          <a:xfrm flipV="1">
            <a:off x="5767819" y="4570632"/>
            <a:ext cx="2290819" cy="2845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3"/>
          <p:cNvCxnSpPr>
            <a:cxnSpLocks noChangeShapeType="1"/>
          </p:cNvCxnSpPr>
          <p:nvPr/>
        </p:nvCxnSpPr>
        <p:spPr bwMode="auto">
          <a:xfrm>
            <a:off x="6929214" y="3644262"/>
            <a:ext cx="19050" cy="1927854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正方形/長方形 3"/>
          <p:cNvSpPr/>
          <p:nvPr/>
        </p:nvSpPr>
        <p:spPr>
          <a:xfrm>
            <a:off x="4908685" y="3037444"/>
            <a:ext cx="4032447" cy="29403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スライド番号プレースホルダー 20"/>
          <p:cNvSpPr>
            <a:spLocks noGrp="1"/>
          </p:cNvSpPr>
          <p:nvPr>
            <p:ph type="sldNum" sz="quarter" idx="12"/>
          </p:nvPr>
        </p:nvSpPr>
        <p:spPr>
          <a:xfrm>
            <a:off x="6895670" y="6038873"/>
            <a:ext cx="20574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20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74212" y="476672"/>
            <a:ext cx="793589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補足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 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競合調査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813832"/>
              </p:ext>
            </p:extLst>
          </p:nvPr>
        </p:nvGraphicFramePr>
        <p:xfrm>
          <a:off x="5232592" y="1241138"/>
          <a:ext cx="3515872" cy="44553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8304"/>
                <a:gridCol w="1107568"/>
              </a:tblGrid>
              <a:tr h="387662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差別化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776081">
                <a:tc>
                  <a:txBody>
                    <a:bodyPr/>
                    <a:lstStyle/>
                    <a:p>
                      <a:pPr marL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</a:tr>
              <a:tr h="825228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</a:tr>
              <a:tr h="879378">
                <a:tc>
                  <a:txBody>
                    <a:bodyPr/>
                    <a:lstStyle/>
                    <a:p>
                      <a:pPr marL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</a:tr>
              <a:tr h="811733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</a:tr>
              <a:tr h="775296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5" y="332656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761515"/>
              </p:ext>
            </p:extLst>
          </p:nvPr>
        </p:nvGraphicFramePr>
        <p:xfrm>
          <a:off x="477028" y="1253054"/>
          <a:ext cx="4527020" cy="44224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0676"/>
                <a:gridCol w="1512168"/>
                <a:gridCol w="1584176"/>
              </a:tblGrid>
              <a:tr h="381152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78815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商品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サービスの特徴</a:t>
                      </a:r>
                      <a:endParaRPr kumimoji="1" lang="en-US" altLang="ja-JP" sz="1400" dirty="0" smtClean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788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価格</a:t>
                      </a:r>
                    </a:p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788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対象顧客</a:t>
                      </a:r>
                    </a:p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88870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販売戦略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販促ツール</a:t>
                      </a:r>
                    </a:p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78815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その他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フローチャート: 組合せ 9"/>
          <p:cNvSpPr/>
          <p:nvPr/>
        </p:nvSpPr>
        <p:spPr>
          <a:xfrm rot="16200000">
            <a:off x="4990966" y="1932141"/>
            <a:ext cx="321539" cy="151359"/>
          </a:xfrm>
          <a:prstGeom prst="flowChartMerg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フローチャート: 組合せ 10"/>
          <p:cNvSpPr/>
          <p:nvPr/>
        </p:nvSpPr>
        <p:spPr>
          <a:xfrm rot="16200000">
            <a:off x="4990966" y="2665071"/>
            <a:ext cx="321539" cy="151359"/>
          </a:xfrm>
          <a:prstGeom prst="flowChartMerg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フローチャート: 組合せ 12"/>
          <p:cNvSpPr/>
          <p:nvPr/>
        </p:nvSpPr>
        <p:spPr>
          <a:xfrm rot="16200000">
            <a:off x="4990966" y="3527909"/>
            <a:ext cx="321539" cy="151359"/>
          </a:xfrm>
          <a:prstGeom prst="flowChartMerg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フローチャート: 組合せ 13"/>
          <p:cNvSpPr/>
          <p:nvPr/>
        </p:nvSpPr>
        <p:spPr>
          <a:xfrm rot="16200000">
            <a:off x="4990966" y="4390746"/>
            <a:ext cx="321539" cy="151359"/>
          </a:xfrm>
          <a:prstGeom prst="flowChartMerg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フローチャート: 組合せ 14"/>
          <p:cNvSpPr/>
          <p:nvPr/>
        </p:nvSpPr>
        <p:spPr>
          <a:xfrm rot="16200000">
            <a:off x="4990966" y="5242802"/>
            <a:ext cx="321539" cy="151359"/>
          </a:xfrm>
          <a:prstGeom prst="flowChartMerg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7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6145" y="620688"/>
            <a:ext cx="8208912" cy="6054151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集客導線とツール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0" indent="0"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40461" y="6165304"/>
            <a:ext cx="20574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pic>
        <p:nvPicPr>
          <p:cNvPr id="7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561" y="146786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102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63721" y="3635967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持続性・発展性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pic>
        <p:nvPicPr>
          <p:cNvPr id="1026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5" y="332656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2.bp.blogspot.com/-axD_5JfhGoM/U5hUgG72bEI/AAAAAAAAhKc/Le2ajxOCTTg/s800/kirakir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9" y="6021288"/>
            <a:ext cx="606105" cy="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192698"/>
              </p:ext>
            </p:extLst>
          </p:nvPr>
        </p:nvGraphicFramePr>
        <p:xfrm>
          <a:off x="683570" y="1337826"/>
          <a:ext cx="7927682" cy="1615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24134"/>
                <a:gridCol w="1656184"/>
                <a:gridCol w="1584176"/>
                <a:gridCol w="1656184"/>
                <a:gridCol w="1807004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r>
                        <a:rPr kumimoji="1" lang="ja-JP" altLang="en-US" sz="1400" dirty="0" smtClean="0"/>
                        <a:t>年目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</a:t>
                      </a:r>
                      <a:r>
                        <a:rPr kumimoji="1" lang="ja-JP" altLang="en-US" sz="1400" dirty="0" smtClean="0"/>
                        <a:t>年目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3</a:t>
                      </a:r>
                      <a:r>
                        <a:rPr kumimoji="1" lang="ja-JP" altLang="en-US" sz="1400" dirty="0" smtClean="0"/>
                        <a:t>年目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</a:t>
                      </a:r>
                      <a:r>
                        <a:rPr kumimoji="1" lang="ja-JP" altLang="en-US" sz="1400" dirty="0" smtClean="0"/>
                        <a:t>年目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売上高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計算根拠</a:t>
                      </a:r>
                      <a:endParaRPr kumimoji="1" lang="en-US" altLang="ja-JP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ja-JP" dirty="0" smtClean="0"/>
                    </a:p>
                    <a:p>
                      <a:endParaRPr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利益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683570" y="3054143"/>
            <a:ext cx="7631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別紙売上計画書を参照の事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0145" y="850089"/>
            <a:ext cx="2393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収支計画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258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 smtClean="0"/>
              <a:t>【</a:t>
            </a:r>
            <a:r>
              <a:rPr lang="ja-JP" altLang="en-US" sz="2000" dirty="0" smtClean="0"/>
              <a:t>リスク管理</a:t>
            </a:r>
            <a:r>
              <a:rPr lang="en-US" altLang="ja-JP" sz="2000" dirty="0" smtClean="0"/>
              <a:t>】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3816424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000" dirty="0"/>
              <a:t>●</a:t>
            </a:r>
            <a:r>
              <a:rPr lang="ja-JP" altLang="en-US" sz="2000" dirty="0" smtClean="0"/>
              <a:t>考えられる障害</a:t>
            </a:r>
            <a:endParaRPr kumimoji="1" lang="en-US" altLang="ja-JP" sz="2000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sz="2000" dirty="0"/>
              <a:t>●</a:t>
            </a:r>
            <a:r>
              <a:rPr lang="ja-JP" altLang="en-US" sz="2000" dirty="0" smtClean="0"/>
              <a:t>その対処法</a:t>
            </a:r>
            <a:endParaRPr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633845" y="5013176"/>
            <a:ext cx="7886700" cy="1087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000" dirty="0" smtClean="0"/>
              <a:t>【</a:t>
            </a:r>
            <a:r>
              <a:rPr lang="ja-JP" altLang="en-US" sz="2000" dirty="0"/>
              <a:t>スクールの</a:t>
            </a:r>
            <a:r>
              <a:rPr lang="ja-JP" altLang="en-US" sz="2000" dirty="0" smtClean="0"/>
              <a:t>感想</a:t>
            </a:r>
            <a:r>
              <a:rPr lang="en-US" altLang="ja-JP" sz="2000" dirty="0" smtClean="0"/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00765862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TM02900771[[fn=スライス]]</Template>
  <TotalTime>6207</TotalTime>
  <Words>137</Words>
  <Application>Microsoft Office PowerPoint</Application>
  <PresentationFormat>画面に合わせる (4:3)</PresentationFormat>
  <Paragraphs>98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HG丸ｺﾞｼｯｸM-PRO</vt:lpstr>
      <vt:lpstr>ＭＳ Ｐゴシック</vt:lpstr>
      <vt:lpstr>メイリオ</vt:lpstr>
      <vt:lpstr>Calibri</vt:lpstr>
      <vt:lpstr>Calibri Light</vt:lpstr>
      <vt:lpstr>Times New Roman</vt:lpstr>
      <vt:lpstr>Wingdings 2</vt:lpstr>
      <vt:lpstr>HDOfficeLightV0</vt:lpstr>
      <vt:lpstr>1_HDOfficeLightV0</vt:lpstr>
      <vt:lpstr>2_HDOfficeLightV0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【リスク管理】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t5643</dc:creator>
  <cp:lastModifiedBy>Junko Asakawa</cp:lastModifiedBy>
  <cp:revision>286</cp:revision>
  <cp:lastPrinted>2017-02-19T05:31:46Z</cp:lastPrinted>
  <dcterms:created xsi:type="dcterms:W3CDTF">2015-10-27T04:27:07Z</dcterms:created>
  <dcterms:modified xsi:type="dcterms:W3CDTF">2018-01-10T05:41:29Z</dcterms:modified>
</cp:coreProperties>
</file>